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1"/>
  </p:sldMasterIdLst>
  <p:sldIdLst>
    <p:sldId id="260" r:id="rId2"/>
    <p:sldId id="262" r:id="rId3"/>
    <p:sldId id="263" r:id="rId4"/>
    <p:sldId id="264" r:id="rId5"/>
    <p:sldId id="265" r:id="rId6"/>
    <p:sldId id="266" r:id="rId7"/>
    <p:sldId id="268" r:id="rId8"/>
    <p:sldId id="269" r:id="rId9"/>
    <p:sldId id="270" r:id="rId10"/>
    <p:sldId id="279" r:id="rId11"/>
    <p:sldId id="271" r:id="rId12"/>
    <p:sldId id="274" r:id="rId13"/>
    <p:sldId id="272" r:id="rId14"/>
    <p:sldId id="273" r:id="rId15"/>
    <p:sldId id="277" r:id="rId16"/>
    <p:sldId id="275" r:id="rId17"/>
    <p:sldId id="276" r:id="rId18"/>
    <p:sldId id="281" r:id="rId19"/>
    <p:sldId id="278" r:id="rId20"/>
    <p:sldId id="282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9" autoAdjust="0"/>
    <p:restoredTop sz="94660"/>
  </p:normalViewPr>
  <p:slideViewPr>
    <p:cSldViewPr snapToGrid="0">
      <p:cViewPr varScale="1">
        <p:scale>
          <a:sx n="64" d="100"/>
          <a:sy n="64" d="100"/>
        </p:scale>
        <p:origin x="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iasgarov\Documents\Workspace\University\Guided%20Research%20I\Repo\guidedresearchproject-aliasgerovs\reports\measurement_scal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iasgarov\Documents\Workspace\University\Guided%20Research%20I\Repo\guidedresearchproject-aliasgerovs\reports\measurement_scal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en-US" sz="12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a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ccuracy vs</a:t>
            </a:r>
            <a:r>
              <a:rPr lang="en-US" sz="12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number of clients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31510070391164724"/>
          <c:y val="4.9171772486264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250</c:v>
                </c:pt>
                <c:pt idx="4">
                  <c:v>300</c:v>
                </c:pt>
                <c:pt idx="5">
                  <c:v>350</c:v>
                </c:pt>
                <c:pt idx="6">
                  <c:v>450</c:v>
                </c:pt>
                <c:pt idx="7">
                  <c:v>500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0.94610000000000005</c:v>
                </c:pt>
                <c:pt idx="1">
                  <c:v>0.92810000000000004</c:v>
                </c:pt>
                <c:pt idx="2">
                  <c:v>0.90849999999999997</c:v>
                </c:pt>
                <c:pt idx="3">
                  <c:v>0.90839999999999999</c:v>
                </c:pt>
                <c:pt idx="4">
                  <c:v>0.90069999999999995</c:v>
                </c:pt>
                <c:pt idx="5">
                  <c:v>0.89880000000000004</c:v>
                </c:pt>
                <c:pt idx="6">
                  <c:v>0.88339999999999996</c:v>
                </c:pt>
                <c:pt idx="7">
                  <c:v>0.87870000000000004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27-4E95-9A25-6C7FA02C36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23897695"/>
        <c:axId val="1723349807"/>
      </c:scatterChart>
      <c:valAx>
        <c:axId val="17238976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349807"/>
        <c:crosses val="autoZero"/>
        <c:crossBetween val="midCat"/>
      </c:valAx>
      <c:valAx>
        <c:axId val="17233498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89769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baseline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 accuracy vs learning rate</a:t>
            </a:r>
            <a:endParaRPr lang="en-US" sz="105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32700095379504557"/>
          <c:y val="4.4317732446195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Sheet1!$B$22</c:f>
              <c:strCache>
                <c:ptCount val="1"/>
                <c:pt idx="0">
                  <c:v>accuracy</c:v>
                </c:pt>
              </c:strCache>
            </c:strRef>
          </c:tx>
          <c:spPr>
            <a:ln w="1905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numRef>
              <c:f>Sheet1!$A$23:$A$29</c:f>
              <c:numCache>
                <c:formatCode>General</c:formatCode>
                <c:ptCount val="7"/>
                <c:pt idx="0">
                  <c:v>0.01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0.2</c:v>
                </c:pt>
              </c:numCache>
            </c:numRef>
          </c:xVal>
          <c:yVal>
            <c:numRef>
              <c:f>Sheet1!$B$23:$B$29</c:f>
              <c:numCache>
                <c:formatCode>General</c:formatCode>
                <c:ptCount val="7"/>
                <c:pt idx="0">
                  <c:v>0.91090000000000004</c:v>
                </c:pt>
                <c:pt idx="1">
                  <c:v>0.92810000000000004</c:v>
                </c:pt>
                <c:pt idx="2">
                  <c:v>0.94030000000000002</c:v>
                </c:pt>
                <c:pt idx="3">
                  <c:v>0.94579999999999997</c:v>
                </c:pt>
                <c:pt idx="4">
                  <c:v>0.95079999999999998</c:v>
                </c:pt>
                <c:pt idx="5">
                  <c:v>0.95509999999999995</c:v>
                </c:pt>
                <c:pt idx="6">
                  <c:v>0.96030000000000004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F65-44F5-B630-787D4351C7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04909727"/>
        <c:axId val="1723512447"/>
      </c:scatterChart>
      <c:valAx>
        <c:axId val="20049097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512447"/>
        <c:crosses val="autoZero"/>
        <c:crossBetween val="midCat"/>
      </c:valAx>
      <c:valAx>
        <c:axId val="1723512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49097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baseline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 accuracy vs number of epochs</a:t>
            </a:r>
            <a:endParaRPr lang="en-US" sz="105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Sheet1!$B$39</c:f>
              <c:strCache>
                <c:ptCount val="1"/>
                <c:pt idx="0">
                  <c:v>accuracy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Sheet1!$A$40:$A$45</c:f>
              <c:numCache>
                <c:formatCode>General</c:formatCode>
                <c:ptCount val="6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</c:numCache>
            </c:numRef>
          </c:xVal>
          <c:yVal>
            <c:numRef>
              <c:f>Sheet1!$B$40:$B$45</c:f>
              <c:numCache>
                <c:formatCode>General</c:formatCode>
                <c:ptCount val="6"/>
                <c:pt idx="0">
                  <c:v>0.95840000000000003</c:v>
                </c:pt>
                <c:pt idx="1">
                  <c:v>0.96030000000000004</c:v>
                </c:pt>
                <c:pt idx="2">
                  <c:v>0.96250000000000002</c:v>
                </c:pt>
                <c:pt idx="3">
                  <c:v>0.9647</c:v>
                </c:pt>
                <c:pt idx="4">
                  <c:v>0.9637</c:v>
                </c:pt>
                <c:pt idx="5">
                  <c:v>0.96140000000000003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F6A-4138-873F-8EE58528AB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0485952"/>
        <c:axId val="1071152112"/>
      </c:scatterChart>
      <c:valAx>
        <c:axId val="8604859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1152112"/>
        <c:crosses val="autoZero"/>
        <c:crossBetween val="midCat"/>
      </c:valAx>
      <c:valAx>
        <c:axId val="1071152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0485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baseline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 accuracy vs batch size</a:t>
            </a:r>
            <a:endParaRPr lang="en-US" sz="105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Sheet1!$B$54</c:f>
              <c:strCache>
                <c:ptCount val="1"/>
                <c:pt idx="0">
                  <c:v>accuracy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Sheet1!$A$55:$A$57</c:f>
              <c:numCache>
                <c:formatCode>General</c:formatCode>
                <c:ptCount val="3"/>
                <c:pt idx="0">
                  <c:v>64</c:v>
                </c:pt>
                <c:pt idx="1">
                  <c:v>32</c:v>
                </c:pt>
                <c:pt idx="2">
                  <c:v>16</c:v>
                </c:pt>
              </c:numCache>
            </c:numRef>
          </c:xVal>
          <c:yVal>
            <c:numRef>
              <c:f>Sheet1!$B$55:$B$57</c:f>
              <c:numCache>
                <c:formatCode>General</c:formatCode>
                <c:ptCount val="3"/>
                <c:pt idx="0">
                  <c:v>0.96140000000000003</c:v>
                </c:pt>
                <c:pt idx="1">
                  <c:v>0.96120000000000005</c:v>
                </c:pt>
                <c:pt idx="2">
                  <c:v>0.78120000000000001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B8B-47E9-9538-25A2FBB344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5149423"/>
        <c:axId val="818641855"/>
      </c:scatterChart>
      <c:valAx>
        <c:axId val="6151494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641855"/>
        <c:crosses val="autoZero"/>
        <c:crossBetween val="midCat"/>
      </c:valAx>
      <c:valAx>
        <c:axId val="818641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514942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14C3-84BC-4B26-96B6-335EBF1FE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83DFF-7354-4BF0-A140-C82989B54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EDB3E-460F-4209-805E-5F688B6FA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81A47-CCA7-4C90-ACE4-9CE133C82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1D977-327F-435A-A3DE-EC4222DD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7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F1EE0-4CA6-40B2-906C-DFB8D70A6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EBE7B8-A119-45F2-BDC2-6651A292E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83F52-5C95-4C47-8725-6AFE24899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F3422-C247-410F-B35D-D2D848D36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389BF-E5C3-4999-8231-5B63755E9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29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3BB6F5-1043-4B34-BC1F-8BF07030C4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57D190-42E0-4095-897B-9F0A151CD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1B2A9-BD6F-4BBC-9AE9-4F2804018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1A0D3-71FB-4248-B4E4-5BDE7FCFB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60654-6EAF-40A5-93B0-25870003A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0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F26E-F5F6-49D7-919E-D6117A46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3CB49-DFE8-4985-B10F-D10DD7D05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2B54E-F5AD-450E-82B7-10E4536A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7A401-0AC8-44EF-8A1B-54ED1BBA5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09E0E-1841-488B-B143-D8BAEFFC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9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92AEB-8ABD-4884-AD96-F487E618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CD238-A040-4875-AD34-D2AD87C3A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1A6DC-843F-4F5C-9F97-AA90C7F55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71E24-9253-43B9-BA2B-523F061EA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7B447-58B4-4B1A-9EF5-9619C3FA1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26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CA51D-FB1C-445F-8BAB-DCD461E57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70637-DD03-4B77-A845-1A8DBEBC2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40A683-639E-4263-8ADE-CE56A8FE9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23B9-22F7-4A91-ABC7-F4E6AB43C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FCB91-91D9-4EC8-BA94-33167BDA7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268D5-DA44-45A8-9CDA-352CE83F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2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3007-04D6-40F8-8527-0721E56FE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7E95D-6B34-4EFE-A5E7-77A699C2A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8FC80-D466-41F4-82B7-4BAA4C4D9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780D82-2281-4220-952E-A045A6F084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35FDAA-F014-4C8A-930D-A205234402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E9A4A9-29D1-419D-97E8-16C22D691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0CD18-BCE9-4509-AD2B-E98A3EC67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42A1E8-0479-437B-A6DE-AD953E9B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7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AF218-5F26-4118-9565-D43DA598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EF10C-D49A-4E60-8772-DD1B6711C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0DCEA-0B96-4DD0-A631-AF5001E52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4B311-C323-4F04-A711-4DBE86D9C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17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38DCBF-426C-400A-9D35-3292A6082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2DB02B-DDA3-4666-B100-85AC0934D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DF0D0-4A58-4225-811E-F4343EB1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40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55EF-E426-41B7-A272-31F746287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AB1FC-9776-4313-BC30-3185BEEAE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9E860-8A38-4CEB-9CB3-C1F609AB7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0BC232-B48F-4339-A2B2-4F5D58FE3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9B111-D353-41D3-AD82-97A00CE97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15EFF-D972-4CB9-9F65-DCA36FAD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19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61D7-5145-4989-86A8-785B0F357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F5D60C-8204-41B6-A10E-EDF06CDE32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AE62B-93A3-47EE-9C3E-FDD121A9C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E7A31-CC01-4ACE-AA53-825BD5EC9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E7DD-F417-42B7-AE76-68BB0675732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6137E-4148-414E-A452-DCA99C83B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6164F-8D0C-422E-9792-8042EEF6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2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3A9F6F-DF0B-4181-8198-54A17C7F5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08867-9182-4011-ADD6-859DDC1D2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B753B-612A-4891-A7B4-67B06229D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EE7DD-F417-42B7-AE76-68BB0675732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E8A60-55A4-4A8A-AE25-E852835B3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A9B68-F96D-40E3-A68D-980FA3A4E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7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602.05629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F569-000D-4295-B13C-446A0F44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66" y="2955034"/>
            <a:ext cx="10515600" cy="308909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Course: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Research</a:t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Project Title: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Federated Machine Learning Implementation on Image Classification</a:t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25" name="Picture 15" descr="Logo&#10;&#10;Description automatically generated">
            <a:extLst>
              <a:ext uri="{FF2B5EF4-FFF2-40B4-BE49-F238E27FC236}">
                <a16:creationId xmlns:a16="http://schemas.microsoft.com/office/drawing/2014/main" id="{03B0AADC-E88B-4EDC-9A87-49337C2B7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281" y="416311"/>
            <a:ext cx="7493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96D92AD-3B7A-47E3-B18E-16D54F4BA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146" y="-494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E5FD133-AC71-4B50-A8E8-BD6B7E9DD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146" y="10173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EB6A80B-8E56-4282-A580-F70D28ABB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0363" y="1366651"/>
            <a:ext cx="4685835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COMPUTER SCIENCE AND DATA ANALYTICS 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A60A93-A8B8-4E68-9C9F-08BBC04A6EF2}"/>
              </a:ext>
            </a:extLst>
          </p:cNvPr>
          <p:cNvSpPr txBox="1">
            <a:spLocks/>
          </p:cNvSpPr>
          <p:nvPr/>
        </p:nvSpPr>
        <p:spPr>
          <a:xfrm>
            <a:off x="498265" y="3749529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 Asgarov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FEDD33-F054-46B9-AE4B-059CD82AEE5D}"/>
              </a:ext>
            </a:extLst>
          </p:cNvPr>
          <p:cNvSpPr txBox="1">
            <a:spLocks/>
          </p:cNvSpPr>
          <p:nvPr/>
        </p:nvSpPr>
        <p:spPr>
          <a:xfrm>
            <a:off x="759940" y="4704671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Instructors &amp; Supervisors: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Dr. Stephen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Kaisler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Dr. Jamal Hasanov</a:t>
            </a:r>
          </a:p>
        </p:txBody>
      </p:sp>
      <p:pic>
        <p:nvPicPr>
          <p:cNvPr id="1031" name="Picture 7" descr="ADA University - Wikipedia">
            <a:extLst>
              <a:ext uri="{FF2B5EF4-FFF2-40B4-BE49-F238E27FC236}">
                <a16:creationId xmlns:a16="http://schemas.microsoft.com/office/drawing/2014/main" id="{BDF8A4C7-19D1-4F7B-B332-1128CA927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405" y="403552"/>
            <a:ext cx="859567" cy="55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E0A460C-88A1-4E94-999D-8E4C8E7B1589}"/>
              </a:ext>
            </a:extLst>
          </p:cNvPr>
          <p:cNvSpPr txBox="1">
            <a:spLocks/>
          </p:cNvSpPr>
          <p:nvPr/>
        </p:nvSpPr>
        <p:spPr>
          <a:xfrm>
            <a:off x="411771" y="5625677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08.03.2023</a:t>
            </a:r>
          </a:p>
        </p:txBody>
      </p:sp>
    </p:spTree>
    <p:extLst>
      <p:ext uri="{BB962C8B-B14F-4D97-AF65-F5344CB8AC3E}">
        <p14:creationId xmlns:p14="http://schemas.microsoft.com/office/powerpoint/2010/main" val="503296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AE3A9-E675-4C91-A831-0BBDAACB3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157" y="89219"/>
            <a:ext cx="1571940" cy="567442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AA79D7-CA97-41C1-96A3-6B0FCB8B9B7C}"/>
              </a:ext>
            </a:extLst>
          </p:cNvPr>
          <p:cNvSpPr/>
          <p:nvPr/>
        </p:nvSpPr>
        <p:spPr>
          <a:xfrm>
            <a:off x="6433097" y="823981"/>
            <a:ext cx="701645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Chosen parameters from the measurement and analysis</a:t>
            </a: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number_of_clients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100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learning_rate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0.2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numEpoch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30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64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momentum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train_amount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is 4000  for each label (build IID data)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test_amount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1000   for each label (build IID data)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A47A8-D831-485B-8496-931EC8B63B4D}"/>
              </a:ext>
            </a:extLst>
          </p:cNvPr>
          <p:cNvSpPr/>
          <p:nvPr/>
        </p:nvSpPr>
        <p:spPr>
          <a:xfrm>
            <a:off x="392810" y="836337"/>
            <a:ext cx="54687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model with centralized and non-IID data ?</a:t>
            </a: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938012-0604-406C-959B-7BD6F812C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377414"/>
            <a:ext cx="4720876" cy="2427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23820C-A0A6-4505-ADBD-3111B20F415E}"/>
              </a:ext>
            </a:extLst>
          </p:cNvPr>
          <p:cNvSpPr/>
          <p:nvPr/>
        </p:nvSpPr>
        <p:spPr>
          <a:xfrm>
            <a:off x="473957" y="4629855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learning_rate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16F0D3-A8B1-4E9F-8A8E-D9828F9CE1D5}"/>
              </a:ext>
            </a:extLst>
          </p:cNvPr>
          <p:cNvSpPr/>
          <p:nvPr/>
        </p:nvSpPr>
        <p:spPr>
          <a:xfrm>
            <a:off x="479311" y="4944846"/>
            <a:ext cx="14943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momentum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0.2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0B1A4F-8CC2-48C8-9B70-E42F9669CF79}"/>
              </a:ext>
            </a:extLst>
          </p:cNvPr>
          <p:cNvSpPr/>
          <p:nvPr/>
        </p:nvSpPr>
        <p:spPr>
          <a:xfrm>
            <a:off x="435718" y="4164497"/>
            <a:ext cx="50741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(50000) and test (10000) amounts are full train and test data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8017E1-4766-4A00-B5E5-EBAC0FE32B62}"/>
              </a:ext>
            </a:extLst>
          </p:cNvPr>
          <p:cNvSpPr/>
          <p:nvPr/>
        </p:nvSpPr>
        <p:spPr>
          <a:xfrm>
            <a:off x="480501" y="5259837"/>
            <a:ext cx="1455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numEpoch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is 30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178728-F7C2-4F0B-8DE2-9111BA18FCE0}"/>
              </a:ext>
            </a:extLst>
          </p:cNvPr>
          <p:cNvSpPr/>
          <p:nvPr/>
        </p:nvSpPr>
        <p:spPr>
          <a:xfrm>
            <a:off x="6420379" y="6034019"/>
            <a:ext cx="50741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iterations have been done for the convergence.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1FC2D-2E71-482F-8F73-38E35FA85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245" y="3180199"/>
            <a:ext cx="4842793" cy="2698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091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0FE08-CEC5-46B1-9721-1B6AABDD6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65" y="127685"/>
            <a:ext cx="4611691" cy="583141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scope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59C903-44D7-4DFC-8191-2CF38225EA6A}"/>
              </a:ext>
            </a:extLst>
          </p:cNvPr>
          <p:cNvSpPr txBox="1">
            <a:spLocks/>
          </p:cNvSpPr>
          <p:nvPr/>
        </p:nvSpPr>
        <p:spPr>
          <a:xfrm>
            <a:off x="6501439" y="4503337"/>
            <a:ext cx="4339448" cy="1872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 Tolerance and Dynamic Client Selection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Faulty or malicious devices - inaccurate updates.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those clients needed in this scenario.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Selecting devices to participate in training. 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4B7C64-453F-47AC-8C94-CBCB2BB66657}"/>
              </a:ext>
            </a:extLst>
          </p:cNvPr>
          <p:cNvSpPr txBox="1">
            <a:spLocks/>
          </p:cNvSpPr>
          <p:nvPr/>
        </p:nvSpPr>
        <p:spPr>
          <a:xfrm>
            <a:off x="6544345" y="1953053"/>
            <a:ext cx="3569660" cy="385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dependent on the IID 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E70EC2-ADE9-4EE3-8677-F7465424F878}"/>
              </a:ext>
            </a:extLst>
          </p:cNvPr>
          <p:cNvSpPr txBox="1">
            <a:spLocks/>
          </p:cNvSpPr>
          <p:nvPr/>
        </p:nvSpPr>
        <p:spPr>
          <a:xfrm>
            <a:off x="6560591" y="3033529"/>
            <a:ext cx="4012301" cy="1207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Learning Rates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learning rates for all devices 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Client specific learning rate.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9F434B-EEA9-4B90-9A26-CE618F39CC8B}"/>
              </a:ext>
            </a:extLst>
          </p:cNvPr>
          <p:cNvSpPr txBox="1"/>
          <p:nvPr/>
        </p:nvSpPr>
        <p:spPr>
          <a:xfrm>
            <a:off x="6528675" y="950853"/>
            <a:ext cx="562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were the risks and what are the next steps 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D43676-06FF-45F9-9B4A-97743F14EEDB}"/>
              </a:ext>
            </a:extLst>
          </p:cNvPr>
          <p:cNvSpPr txBox="1"/>
          <p:nvPr/>
        </p:nvSpPr>
        <p:spPr>
          <a:xfrm>
            <a:off x="6576882" y="44886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98B84D-4013-40D6-94EC-745AD7C2A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800" y="1677461"/>
            <a:ext cx="856017" cy="84490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3D370A5-8DFD-4C3D-94AE-D7B7AF124834}"/>
              </a:ext>
            </a:extLst>
          </p:cNvPr>
          <p:cNvSpPr/>
          <p:nvPr/>
        </p:nvSpPr>
        <p:spPr>
          <a:xfrm>
            <a:off x="6547209" y="1569744"/>
            <a:ext cx="23914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 Heterogeneity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</a:endParaRPr>
          </a:p>
        </p:txBody>
      </p:sp>
      <p:pic>
        <p:nvPicPr>
          <p:cNvPr id="1030" name="Picture 6" descr="Machine Learning Icon - Free PNG &amp; SVG 2300289 - Noun Project">
            <a:extLst>
              <a:ext uri="{FF2B5EF4-FFF2-40B4-BE49-F238E27FC236}">
                <a16:creationId xmlns:a16="http://schemas.microsoft.com/office/drawing/2014/main" id="{A1B729BF-EA1B-465C-96A3-6A7FE5144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353" y="2997759"/>
            <a:ext cx="862481" cy="86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ault Icon #216104 - Free Icons Library">
            <a:extLst>
              <a:ext uri="{FF2B5EF4-FFF2-40B4-BE49-F238E27FC236}">
                <a16:creationId xmlns:a16="http://schemas.microsoft.com/office/drawing/2014/main" id="{4A59910C-4F33-433F-9338-083B303EC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0722" y="4439259"/>
            <a:ext cx="862481" cy="86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election - Free people icons">
            <a:extLst>
              <a:ext uri="{FF2B5EF4-FFF2-40B4-BE49-F238E27FC236}">
                <a16:creationId xmlns:a16="http://schemas.microsoft.com/office/drawing/2014/main" id="{0A9FC828-5670-4778-86BF-A989C42F8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846" y="5358069"/>
            <a:ext cx="799876" cy="79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ree next Icon and next Icon Pack | FreeImages">
            <a:extLst>
              <a:ext uri="{FF2B5EF4-FFF2-40B4-BE49-F238E27FC236}">
                <a16:creationId xmlns:a16="http://schemas.microsoft.com/office/drawing/2014/main" id="{B104AEE6-58E8-4392-98C1-4448AA94C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714" y="3780410"/>
            <a:ext cx="187254" cy="18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68097C0C-6243-4045-9051-0413FF4B29B8}"/>
              </a:ext>
            </a:extLst>
          </p:cNvPr>
          <p:cNvSpPr txBox="1">
            <a:spLocks/>
          </p:cNvSpPr>
          <p:nvPr/>
        </p:nvSpPr>
        <p:spPr>
          <a:xfrm>
            <a:off x="6759712" y="2311932"/>
            <a:ext cx="2962623" cy="385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Working on the non-IID data.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B46DBA5-F7C5-48A2-9567-C2779AABB1A7}"/>
              </a:ext>
            </a:extLst>
          </p:cNvPr>
          <p:cNvSpPr/>
          <p:nvPr/>
        </p:nvSpPr>
        <p:spPr>
          <a:xfrm>
            <a:off x="304742" y="847906"/>
            <a:ext cx="5312816" cy="1525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have been achieved ?</a:t>
            </a:r>
            <a:endParaRPr lang="en-US" altLang="en-US" sz="15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model ( not FL) achieved an accuracy of  97.9%.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averaging process reaching an impressive 96.01% accuracy without seeing the data.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9268266-045F-46D5-B43A-A8819D44CAF6}"/>
              </a:ext>
            </a:extLst>
          </p:cNvPr>
          <p:cNvSpPr txBox="1">
            <a:spLocks/>
          </p:cNvSpPr>
          <p:nvPr/>
        </p:nvSpPr>
        <p:spPr>
          <a:xfrm>
            <a:off x="1256279" y="2720321"/>
            <a:ext cx="1610556" cy="4178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Privacy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DC71EAEF-5333-4BB5-A597-C17C6008DB26}"/>
              </a:ext>
            </a:extLst>
          </p:cNvPr>
          <p:cNvSpPr txBox="1">
            <a:spLocks/>
          </p:cNvSpPr>
          <p:nvPr/>
        </p:nvSpPr>
        <p:spPr>
          <a:xfrm>
            <a:off x="1237745" y="3393956"/>
            <a:ext cx="2286646" cy="338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Training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EAD49840-2FC8-4684-8B6D-28A69E2EF1A3}"/>
              </a:ext>
            </a:extLst>
          </p:cNvPr>
          <p:cNvSpPr txBox="1">
            <a:spLocks/>
          </p:cNvSpPr>
          <p:nvPr/>
        </p:nvSpPr>
        <p:spPr>
          <a:xfrm>
            <a:off x="1256281" y="4055067"/>
            <a:ext cx="3545730" cy="369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Bandwidth and Power Usage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5243823E-7026-410D-9CF1-F5328E80B24A}"/>
              </a:ext>
            </a:extLst>
          </p:cNvPr>
          <p:cNvSpPr txBox="1">
            <a:spLocks/>
          </p:cNvSpPr>
          <p:nvPr/>
        </p:nvSpPr>
        <p:spPr>
          <a:xfrm>
            <a:off x="1227549" y="4745917"/>
            <a:ext cx="2119180" cy="324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Over Data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1F80C820-4148-4AB9-A6A7-87AC68CBE315}"/>
              </a:ext>
            </a:extLst>
          </p:cNvPr>
          <p:cNvSpPr txBox="1">
            <a:spLocks/>
          </p:cNvSpPr>
          <p:nvPr/>
        </p:nvSpPr>
        <p:spPr>
          <a:xfrm>
            <a:off x="1237742" y="5444690"/>
            <a:ext cx="1259280" cy="324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018192C0-DF0B-4BBB-985F-BDF1EDA73BFB}"/>
              </a:ext>
            </a:extLst>
          </p:cNvPr>
          <p:cNvSpPr txBox="1">
            <a:spLocks/>
          </p:cNvSpPr>
          <p:nvPr/>
        </p:nvSpPr>
        <p:spPr>
          <a:xfrm>
            <a:off x="1221203" y="6184512"/>
            <a:ext cx="1601956" cy="364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Cost-Efficient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24" descr="Free next Icon and next Icon Pack | FreeImages">
            <a:extLst>
              <a:ext uri="{FF2B5EF4-FFF2-40B4-BE49-F238E27FC236}">
                <a16:creationId xmlns:a16="http://schemas.microsoft.com/office/drawing/2014/main" id="{FF923D6D-5022-4478-BF95-0FD736603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074" y="5954644"/>
            <a:ext cx="187254" cy="18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4" descr="Free next Icon and next Icon Pack | FreeImages">
            <a:extLst>
              <a:ext uri="{FF2B5EF4-FFF2-40B4-BE49-F238E27FC236}">
                <a16:creationId xmlns:a16="http://schemas.microsoft.com/office/drawing/2014/main" id="{D92F1C4C-777A-40B6-8AA1-649F854CE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441" y="2373053"/>
            <a:ext cx="187254" cy="18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B96669BD-5016-4827-9114-F39A9409D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8" y="2655536"/>
            <a:ext cx="488060" cy="4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bandwidth Icon - Free PNG &amp; SVG 3312046 - Noun Project">
            <a:extLst>
              <a:ext uri="{FF2B5EF4-FFF2-40B4-BE49-F238E27FC236}">
                <a16:creationId xmlns:a16="http://schemas.microsoft.com/office/drawing/2014/main" id="{503774C7-0E4B-4407-B1EC-63A461587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15" y="3961070"/>
            <a:ext cx="538045" cy="53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Authentic Learning: Black Outline Icon | TIM">
            <a:extLst>
              <a:ext uri="{FF2B5EF4-FFF2-40B4-BE49-F238E27FC236}">
                <a16:creationId xmlns:a16="http://schemas.microsoft.com/office/drawing/2014/main" id="{D0487B57-C8FF-4647-93CE-F8E0EC957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90" y="3349891"/>
            <a:ext cx="421521" cy="42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DCBA2D-5560-4C73-B359-82C9A2E476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790" y="4638315"/>
            <a:ext cx="397893" cy="614305"/>
          </a:xfrm>
          <a:prstGeom prst="rect">
            <a:avLst/>
          </a:prstGeom>
        </p:spPr>
      </p:pic>
      <p:pic>
        <p:nvPicPr>
          <p:cNvPr id="1080" name="Picture 56" descr="Scalable, emoticon icon - Download on Iconfinder">
            <a:extLst>
              <a:ext uri="{FF2B5EF4-FFF2-40B4-BE49-F238E27FC236}">
                <a16:creationId xmlns:a16="http://schemas.microsoft.com/office/drawing/2014/main" id="{817CDC9F-B6BF-4F4C-A948-1B51897C8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56" y="5419911"/>
            <a:ext cx="453988" cy="4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cost Icon - Free PNG &amp; SVG 930448 - Noun Project">
            <a:extLst>
              <a:ext uri="{FF2B5EF4-FFF2-40B4-BE49-F238E27FC236}">
                <a16:creationId xmlns:a16="http://schemas.microsoft.com/office/drawing/2014/main" id="{CD4C760A-8E6C-4723-9DE0-C91057D59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26" y="6057327"/>
            <a:ext cx="469857" cy="57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21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9" grpId="0"/>
      <p:bldP spid="34" grpId="0"/>
      <p:bldP spid="36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660CB-90CF-45D8-80A3-6AFF2807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103" y="236145"/>
            <a:ext cx="2199089" cy="432061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653EA-FC4C-4480-80D9-DEC48FB8B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60" y="1195917"/>
            <a:ext cx="10018713" cy="3124201"/>
          </a:xfrm>
        </p:spPr>
        <p:txBody>
          <a:bodyPr>
            <a:no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McMahan, H. B. (2016, February 17).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Communication-Efficient Learning of Deep Networks from Decentralized Data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arXiv.org.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https://arxiv.org/abs/1602.05629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Xing, Z. Ning, J. Zhou, X. Liao, J. Xu and W. Zou, "N-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Novel Federated Average Algorithm Based on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," 2022 14th International Conference on Communication Software and Networks (ICCSN), Chongqing, China, 2022, pp. 187-196,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10.1109/ICCSN55126.2022.9817607.</a:t>
            </a:r>
          </a:p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 B.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Mcmahan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D. Ramage, “Communication-Efficient Learning of Deep Networks from Decentralized Data,” vol. 54, 2017.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</a:t>
            </a:r>
            <a:r>
              <a:rPr lang="en-US" sz="1800" dirty="0" err="1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LeCun</a:t>
            </a:r>
            <a:r>
              <a:rPr lang="en-US" sz="18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L. </a:t>
            </a:r>
            <a:r>
              <a:rPr lang="en-US" sz="1800" dirty="0" err="1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Bottou</a:t>
            </a:r>
            <a:r>
              <a:rPr lang="en-US" sz="18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Y. </a:t>
            </a:r>
            <a:r>
              <a:rPr lang="en-US" sz="1800" dirty="0" err="1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en-US" sz="18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P. Haffner. “Gradient-based learning applied to document recognition.” Proceedings of the IEEE, 86(11):2278–2324, November 1998.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Liang, Paul Pu et al. “Think Locally, Act Globally: Federated Learning with Local and Global Representations.” 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abs/2001.01523 (2020): n.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Sun, D. Li and B. Wang, "Decentralized Federated Averaging," in IEEE Transactions on Pattern Analysis and Machine Intelligence, vol. 45, no. 4, pp. 4289-4301, 1 April 2023,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10.1109/TPAMI.2022.3196503.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Speedup, Linear,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Zhaonan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Kaixiang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 and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Zhaojian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Li. “FEDERATED LEARNING’S BLESSING: FEDAVG.” (2020).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626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31013-EE06-4289-B69D-0CE5B7A22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520" y="189219"/>
            <a:ext cx="10018713" cy="1752599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4098" name="Picture 2" descr="Top 3 Questions to Ask at the End of Every Interview – DAVRON">
            <a:extLst>
              <a:ext uri="{FF2B5EF4-FFF2-40B4-BE49-F238E27FC236}">
                <a16:creationId xmlns:a16="http://schemas.microsoft.com/office/drawing/2014/main" id="{B1DF67C6-E872-44F3-90F9-7A81005DD9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14" y="1941818"/>
            <a:ext cx="7120273" cy="4005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6263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D0DD9-6991-42B6-B8DE-6D794DB8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292" y="2339642"/>
            <a:ext cx="10018713" cy="1752599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284908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E53F-56C4-46CB-8865-103655CA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321" y="-439461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 Frameworks Under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1CEFD-AE5F-44C5-8FE1-064A3EC2D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642" y="974724"/>
            <a:ext cx="10018713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Several open-source libraries are under development: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PySyft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TensorFlow Federated, FATE, Flower,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Substra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</a:p>
        </p:txBody>
      </p:sp>
      <p:pic>
        <p:nvPicPr>
          <p:cNvPr id="1026" name="Picture 2" descr="Private Machine Learning as a Service using PySyft | Devpost">
            <a:extLst>
              <a:ext uri="{FF2B5EF4-FFF2-40B4-BE49-F238E27FC236}">
                <a16:creationId xmlns:a16="http://schemas.microsoft.com/office/drawing/2014/main" id="{383F8C82-2DBB-4911-A5AC-9389FE9A7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06" y="2351373"/>
            <a:ext cx="3601155" cy="2025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TensorFlow Federated">
            <a:extLst>
              <a:ext uri="{FF2B5EF4-FFF2-40B4-BE49-F238E27FC236}">
                <a16:creationId xmlns:a16="http://schemas.microsoft.com/office/drawing/2014/main" id="{895EA265-F4B3-4977-9CD2-64257A00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586" y="2126641"/>
            <a:ext cx="3605175" cy="2025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0" name="Picture 6" descr="FATE: Federated Machine Learning Framework – Medium">
            <a:extLst>
              <a:ext uri="{FF2B5EF4-FFF2-40B4-BE49-F238E27FC236}">
                <a16:creationId xmlns:a16="http://schemas.microsoft.com/office/drawing/2014/main" id="{EFE6245C-069F-4D61-A82D-17971B465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01" y="4467224"/>
            <a:ext cx="3625850" cy="2025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2" name="Picture 8" descr="Flower: A Friendly Federated Learning Framework">
            <a:extLst>
              <a:ext uri="{FF2B5EF4-FFF2-40B4-BE49-F238E27FC236}">
                <a16:creationId xmlns:a16="http://schemas.microsoft.com/office/drawing/2014/main" id="{69226CD2-F9C8-46AA-B813-E9FC05EF4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250" y="4205656"/>
            <a:ext cx="3605175" cy="1968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9276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369FB-FB2F-460E-B1C1-31140FC90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352" y="-381145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- 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E1B47-8AA8-45D9-BF83-6F3775BDA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21" y="1371454"/>
            <a:ext cx="10270542" cy="462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43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385C-90E7-428E-88C6-77792326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011" y="-359222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- II</a:t>
            </a:r>
            <a:endParaRPr lang="en-US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8933FA-5DA5-43D9-B368-838ABB297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365" y="1131424"/>
            <a:ext cx="10750718" cy="459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46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4C2-987B-400E-9E53-166B88D9C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643" y="124168"/>
            <a:ext cx="2924432" cy="55545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 Updating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85AB9E-B70D-4366-8173-24227EDB2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568" y="1322447"/>
            <a:ext cx="7702946" cy="1358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033DEF-4B79-4C2A-8152-438B09615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68" y="3520242"/>
            <a:ext cx="7722025" cy="131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0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A66D-F11C-4F70-B871-2EA870AA9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541" y="-16621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7DB2C-9F11-4BAE-B328-19B9EACB8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629" y="3765637"/>
            <a:ext cx="7922741" cy="57158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= weight -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lr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gradient - momentum *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previous_update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54F3C-89D7-4EBA-957A-B15CBEA1584A}"/>
              </a:ext>
            </a:extLst>
          </p:cNvPr>
          <p:cNvSpPr/>
          <p:nvPr/>
        </p:nvSpPr>
        <p:spPr>
          <a:xfrm>
            <a:off x="348049" y="1067883"/>
            <a:ext cx="1129201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FEDAVG is designed to scale to a large number of devices. By using SGD, each device performs its updates locally, and communication only involves transmitting the model gradients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SGD has been proven to be effective in optimizing neural networks and other machine learning models.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Decentralization: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 allows each device to update its local model using only its own data without requiring information from other devices or a central server.</a:t>
            </a:r>
          </a:p>
        </p:txBody>
      </p:sp>
    </p:spTree>
    <p:extLst>
      <p:ext uri="{BB962C8B-B14F-4D97-AF65-F5344CB8AC3E}">
        <p14:creationId xmlns:p14="http://schemas.microsoft.com/office/powerpoint/2010/main" val="2365451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Picture 26" descr="Federated Learning: Challenges, Methods, and Future Directions – Machine  Learning Blog | ML@CMU | Carnegie Mellon University">
            <a:extLst>
              <a:ext uri="{FF2B5EF4-FFF2-40B4-BE49-F238E27FC236}">
                <a16:creationId xmlns:a16="http://schemas.microsoft.com/office/drawing/2014/main" id="{34C9ADDF-3D3B-4794-840C-33F691F3C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966" y="939901"/>
            <a:ext cx="4239637" cy="1752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CFE44-6860-47BB-AF25-A8A3D9FD8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553" y="-550395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DA5A8F-63BB-4A52-8CC9-D9D36DD40EDD}"/>
              </a:ext>
            </a:extLst>
          </p:cNvPr>
          <p:cNvSpPr/>
          <p:nvPr/>
        </p:nvSpPr>
        <p:spPr>
          <a:xfrm>
            <a:off x="271802" y="3471131"/>
            <a:ext cx="316777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machine learning approaches necessarily require storing training data on a single machine or in datacenter. </a:t>
            </a:r>
          </a:p>
          <a:p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can’t we just centralize the data all the time 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B2AD2C-D698-4D2A-B8F4-2C58DEC762CB}"/>
              </a:ext>
            </a:extLst>
          </p:cNvPr>
          <p:cNvSpPr/>
          <p:nvPr/>
        </p:nvSpPr>
        <p:spPr>
          <a:xfrm>
            <a:off x="7928584" y="3609599"/>
            <a:ext cx="4907894" cy="23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Federated Learning (FL) – Keep data decentralized.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ML model training on decentralized data. 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client’s raw data is stored locally .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 aggregation.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over data.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need to high data transmission bandwidth/power.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Leveraging local data diversity – improving accuracy.</a:t>
            </a:r>
          </a:p>
        </p:txBody>
      </p:sp>
      <p:pic>
        <p:nvPicPr>
          <p:cNvPr id="1034" name="Picture 10" descr="Centralized Database - Centralized Database Icon - 500x500 PNG Download -  PNGkit">
            <a:extLst>
              <a:ext uri="{FF2B5EF4-FFF2-40B4-BE49-F238E27FC236}">
                <a16:creationId xmlns:a16="http://schemas.microsoft.com/office/drawing/2014/main" id="{5DE2CB3A-BC3E-44B9-AEBE-DDA7D6EA0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02" y="958435"/>
            <a:ext cx="3189345" cy="1789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33AE4B1-8B1D-4B8D-B5AC-C956393BE025}"/>
              </a:ext>
            </a:extLst>
          </p:cNvPr>
          <p:cNvGrpSpPr/>
          <p:nvPr/>
        </p:nvGrpSpPr>
        <p:grpSpPr>
          <a:xfrm>
            <a:off x="3619676" y="3618398"/>
            <a:ext cx="4414988" cy="2462213"/>
            <a:chOff x="3594962" y="3261693"/>
            <a:chExt cx="4414988" cy="2462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0B5510-1EC5-4831-B145-3692AF5EA309}"/>
                </a:ext>
              </a:extLst>
            </p:cNvPr>
            <p:cNvSpPr txBox="1"/>
            <p:nvPr/>
          </p:nvSpPr>
          <p:spPr>
            <a:xfrm>
              <a:off x="3679995" y="3261693"/>
              <a:ext cx="4329955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Sending the data may be too costly</a:t>
              </a:r>
            </a:p>
            <a:p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Self-driving cars generates several TBs of data a day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Wireless devices have limited bandwidth/power</a:t>
              </a:r>
            </a:p>
            <a:p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Data may be considered too sensitive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Public awareness and regulations on data privacy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 of data is advantage in business/research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D8219-C556-48F2-A458-9DC529253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9628" y="4179625"/>
              <a:ext cx="169363" cy="2501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5740AAE-5592-45CE-B838-0856ABE73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94962" y="3615192"/>
              <a:ext cx="272937" cy="371023"/>
            </a:xfrm>
            <a:prstGeom prst="rect">
              <a:avLst/>
            </a:prstGeom>
          </p:spPr>
        </p:pic>
        <p:pic>
          <p:nvPicPr>
            <p:cNvPr id="1032" name="Picture 8" descr="Privacy - Free security icons">
              <a:extLst>
                <a:ext uri="{FF2B5EF4-FFF2-40B4-BE49-F238E27FC236}">
                  <a16:creationId xmlns:a16="http://schemas.microsoft.com/office/drawing/2014/main" id="{F3324B16-8E27-4F2A-98D8-0ED9E3123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878" y="4980500"/>
              <a:ext cx="314713" cy="314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3070FA2-C885-4A74-BD9B-1CB52F378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38947" y="5395989"/>
              <a:ext cx="256064" cy="29317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0AC11D-553D-4B4C-B893-CF8AFB0CEC31}"/>
              </a:ext>
            </a:extLst>
          </p:cNvPr>
          <p:cNvGrpSpPr/>
          <p:nvPr/>
        </p:nvGrpSpPr>
        <p:grpSpPr>
          <a:xfrm>
            <a:off x="4029105" y="778291"/>
            <a:ext cx="3091983" cy="1950755"/>
            <a:chOff x="4386388" y="778291"/>
            <a:chExt cx="3091983" cy="1950755"/>
          </a:xfrm>
        </p:grpSpPr>
        <p:pic>
          <p:nvPicPr>
            <p:cNvPr id="1048" name="Picture 24" descr="Cybersecurity PNG Transparent Images - PNG All">
              <a:extLst>
                <a:ext uri="{FF2B5EF4-FFF2-40B4-BE49-F238E27FC236}">
                  <a16:creationId xmlns:a16="http://schemas.microsoft.com/office/drawing/2014/main" id="{55E2378A-7B34-4416-A9B4-5CADB5E52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0598" y="778291"/>
              <a:ext cx="3007773" cy="19507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Wireless network - Wikipedia">
              <a:extLst>
                <a:ext uri="{FF2B5EF4-FFF2-40B4-BE49-F238E27FC236}">
                  <a16:creationId xmlns:a16="http://schemas.microsoft.com/office/drawing/2014/main" id="{9041771E-649B-4899-8E49-D0F35DEDC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6388" y="828430"/>
              <a:ext cx="656896" cy="711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C81502F-6BFF-49A9-8378-FF3297138286}"/>
              </a:ext>
            </a:extLst>
          </p:cNvPr>
          <p:cNvSpPr/>
          <p:nvPr/>
        </p:nvSpPr>
        <p:spPr>
          <a:xfrm>
            <a:off x="282585" y="3121223"/>
            <a:ext cx="1160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today 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E335F5-DF2A-4DF9-B328-345F88C2B169}"/>
              </a:ext>
            </a:extLst>
          </p:cNvPr>
          <p:cNvSpPr/>
          <p:nvPr/>
        </p:nvSpPr>
        <p:spPr>
          <a:xfrm>
            <a:off x="174094" y="6445476"/>
            <a:ext cx="5275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Heilmeier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questions noted in </a:t>
            </a:r>
            <a:r>
              <a:rPr 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the whole presentation.</a:t>
            </a:r>
            <a:endParaRPr lang="en-US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D73192-77BF-4B9F-8E07-61C45318A1ED}"/>
              </a:ext>
            </a:extLst>
          </p:cNvPr>
          <p:cNvSpPr txBox="1"/>
          <p:nvPr/>
        </p:nvSpPr>
        <p:spPr>
          <a:xfrm>
            <a:off x="3921591" y="3038990"/>
            <a:ext cx="3716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</a:t>
            </a:r>
            <a:r>
              <a:rPr 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limits of current practice ?</a:t>
            </a:r>
            <a:r>
              <a:rPr lang="en-US" alt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8672C-5891-487E-8B17-BB1E4DB0511E}"/>
              </a:ext>
            </a:extLst>
          </p:cNvPr>
          <p:cNvSpPr txBox="1"/>
          <p:nvPr/>
        </p:nvSpPr>
        <p:spPr>
          <a:xfrm>
            <a:off x="6975388" y="3054378"/>
            <a:ext cx="3716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What’s new in our approach ? </a:t>
            </a:r>
            <a:endParaRPr lang="en-US" sz="1100" dirty="0">
              <a:solidFill>
                <a:srgbClr val="00B05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6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5" grpId="0"/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70CDB-FC55-4228-BB83-78C411FD7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819" y="-279768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PPML Series #2 - Federated Optimization Algorithms - FedSGD and FedAvg |  Shreyansh Singh">
            <a:extLst>
              <a:ext uri="{FF2B5EF4-FFF2-40B4-BE49-F238E27FC236}">
                <a16:creationId xmlns:a16="http://schemas.microsoft.com/office/drawing/2014/main" id="{8ACC60F4-8C22-4EBE-B4CD-13BB7089AB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256" y="1859483"/>
            <a:ext cx="4564776" cy="215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009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7E51-ADC6-4829-BAB3-EA10A7B7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680" y="191530"/>
            <a:ext cx="4909751" cy="44484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 in images</a:t>
            </a:r>
          </a:p>
        </p:txBody>
      </p:sp>
      <p:pic>
        <p:nvPicPr>
          <p:cNvPr id="1026" name="Picture 2" descr="algorithm - Euclidean distance between images - Stack Overflow">
            <a:extLst>
              <a:ext uri="{FF2B5EF4-FFF2-40B4-BE49-F238E27FC236}">
                <a16:creationId xmlns:a16="http://schemas.microsoft.com/office/drawing/2014/main" id="{9A55C7C3-F7BB-45D1-B373-23AD8DF129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008" y="1700200"/>
            <a:ext cx="9320970" cy="418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615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FAC43F5-72D4-43E7-85D2-D6D5F54449FB}"/>
              </a:ext>
            </a:extLst>
          </p:cNvPr>
          <p:cNvSpPr/>
          <p:nvPr/>
        </p:nvSpPr>
        <p:spPr>
          <a:xfrm>
            <a:off x="1185870" y="2339775"/>
            <a:ext cx="100691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guaranteed for IID data.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A8778-4713-4858-B313-F58A1FC81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766" y="-358718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387ECF-4128-4081-8D98-39A132BC25BC}"/>
              </a:ext>
            </a:extLst>
          </p:cNvPr>
          <p:cNvSpPr/>
          <p:nvPr/>
        </p:nvSpPr>
        <p:spPr>
          <a:xfrm>
            <a:off x="1185871" y="1634521"/>
            <a:ext cx="86347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Relies on stochastic gradient descent (SGD).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0EF35-BAF2-4025-839A-11754A17A502}"/>
              </a:ext>
            </a:extLst>
          </p:cNvPr>
          <p:cNvSpPr/>
          <p:nvPr/>
        </p:nvSpPr>
        <p:spPr>
          <a:xfrm>
            <a:off x="1185870" y="1980108"/>
            <a:ext cx="86347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IID is important to ensure the stochastic gradient is an unbiased.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DD7693-C775-4ABA-AD9D-EF6DFED06533}"/>
              </a:ext>
            </a:extLst>
          </p:cNvPr>
          <p:cNvSpPr/>
          <p:nvPr/>
        </p:nvSpPr>
        <p:spPr>
          <a:xfrm>
            <a:off x="1185871" y="1261356"/>
            <a:ext cx="10880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 is highly multidisciplinary.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CD89E9-F57D-469D-87E4-58381DF3BE36}"/>
              </a:ext>
            </a:extLst>
          </p:cNvPr>
          <p:cNvSpPr/>
          <p:nvPr/>
        </p:nvSpPr>
        <p:spPr>
          <a:xfrm>
            <a:off x="1185871" y="901980"/>
            <a:ext cx="81640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 is a relatively new type of learning that Google (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McMahan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introduced in 2016.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72DC427-C51F-47FC-9C1C-225034128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876" y="2993573"/>
            <a:ext cx="7227046" cy="257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F4DEF6-0E9D-47EA-B90D-CB7763E6AF7E}"/>
              </a:ext>
            </a:extLst>
          </p:cNvPr>
          <p:cNvSpPr txBox="1"/>
          <p:nvPr/>
        </p:nvSpPr>
        <p:spPr>
          <a:xfrm>
            <a:off x="1256112" y="5811133"/>
            <a:ext cx="199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ML model.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Usage via API.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0493B8-C872-413B-BA2E-15BABD8586FB}"/>
              </a:ext>
            </a:extLst>
          </p:cNvPr>
          <p:cNvSpPr/>
          <p:nvPr/>
        </p:nvSpPr>
        <p:spPr>
          <a:xfrm>
            <a:off x="3691091" y="5811133"/>
            <a:ext cx="19239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 data across all nodes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38B57AED-DB7D-41B6-B449-32234D7B41B7}"/>
              </a:ext>
            </a:extLst>
          </p:cNvPr>
          <p:cNvSpPr/>
          <p:nvPr/>
        </p:nvSpPr>
        <p:spPr>
          <a:xfrm>
            <a:off x="3691091" y="6061936"/>
            <a:ext cx="12811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 concerns.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DF89C8A-75CB-4016-AE7F-54E1B88838FD}"/>
              </a:ext>
            </a:extLst>
          </p:cNvPr>
          <p:cNvSpPr/>
          <p:nvPr/>
        </p:nvSpPr>
        <p:spPr>
          <a:xfrm>
            <a:off x="6183368" y="5811133"/>
            <a:ext cx="18485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data across all nodes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7E119F-165A-4247-A5E9-9A383F2FF9E8}"/>
              </a:ext>
            </a:extLst>
          </p:cNvPr>
          <p:cNvSpPr/>
          <p:nvPr/>
        </p:nvSpPr>
        <p:spPr>
          <a:xfrm>
            <a:off x="6174548" y="6061936"/>
            <a:ext cx="22365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model aggregation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5AA52CE-B11D-47B6-AEA6-4B292BDBF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98" y="962788"/>
            <a:ext cx="10824275" cy="5523572"/>
          </a:xfrm>
          <a:prstGeom prst="rect">
            <a:avLst/>
          </a:prstGeom>
        </p:spPr>
      </p:pic>
      <p:pic>
        <p:nvPicPr>
          <p:cNvPr id="2050" name="Picture 2" descr="Yes PNG, Yes Transparent Background - FreeIconsPNG">
            <a:extLst>
              <a:ext uri="{FF2B5EF4-FFF2-40B4-BE49-F238E27FC236}">
                <a16:creationId xmlns:a16="http://schemas.microsoft.com/office/drawing/2014/main" id="{37C5E773-0687-42AF-93AB-BB9B4E99D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646" y="2946371"/>
            <a:ext cx="538951" cy="53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71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53" grpId="0"/>
      <p:bldP spid="154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20034-335B-4DA8-8374-39DE1473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852" y="-468689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Architecture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02F4EC-4320-457B-8680-B6453B7F0AC6}"/>
              </a:ext>
            </a:extLst>
          </p:cNvPr>
          <p:cNvCxnSpPr>
            <a:cxnSpLocks/>
          </p:cNvCxnSpPr>
          <p:nvPr/>
        </p:nvCxnSpPr>
        <p:spPr>
          <a:xfrm flipV="1">
            <a:off x="3782193" y="2348324"/>
            <a:ext cx="456401" cy="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760A1D-1668-4BEC-8F57-A0C947DD91C8}"/>
              </a:ext>
            </a:extLst>
          </p:cNvPr>
          <p:cNvCxnSpPr>
            <a:cxnSpLocks/>
          </p:cNvCxnSpPr>
          <p:nvPr/>
        </p:nvCxnSpPr>
        <p:spPr>
          <a:xfrm flipV="1">
            <a:off x="7983445" y="2386995"/>
            <a:ext cx="456401" cy="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19D488-207E-4D24-A986-E162EA8ED31C}"/>
              </a:ext>
            </a:extLst>
          </p:cNvPr>
          <p:cNvCxnSpPr>
            <a:cxnSpLocks/>
          </p:cNvCxnSpPr>
          <p:nvPr/>
        </p:nvCxnSpPr>
        <p:spPr>
          <a:xfrm flipH="1">
            <a:off x="7943935" y="4661384"/>
            <a:ext cx="511199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693028D-ED54-4671-906B-660439BD30EC}"/>
              </a:ext>
            </a:extLst>
          </p:cNvPr>
          <p:cNvCxnSpPr>
            <a:cxnSpLocks/>
          </p:cNvCxnSpPr>
          <p:nvPr/>
        </p:nvCxnSpPr>
        <p:spPr>
          <a:xfrm>
            <a:off x="10111879" y="3259579"/>
            <a:ext cx="1" cy="556602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DCE705-DAB7-4077-B432-B34FF40442D6}"/>
              </a:ext>
            </a:extLst>
          </p:cNvPr>
          <p:cNvGrpSpPr/>
          <p:nvPr/>
        </p:nvGrpSpPr>
        <p:grpSpPr>
          <a:xfrm>
            <a:off x="4326379" y="1078094"/>
            <a:ext cx="3604734" cy="2103791"/>
            <a:chOff x="4326379" y="1078094"/>
            <a:chExt cx="3604734" cy="21037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6B7591-1CCE-4426-85C7-1581E1891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6379" y="1506968"/>
              <a:ext cx="3604734" cy="167491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5E9279-AA72-4E8A-8865-6A0F9094439F}"/>
                </a:ext>
              </a:extLst>
            </p:cNvPr>
            <p:cNvSpPr txBox="1"/>
            <p:nvPr/>
          </p:nvSpPr>
          <p:spPr>
            <a:xfrm>
              <a:off x="5177058" y="1078094"/>
              <a:ext cx="12682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Initialize models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89161C7-0FE1-40A4-9B18-0F4A4B106E98}"/>
              </a:ext>
            </a:extLst>
          </p:cNvPr>
          <p:cNvGrpSpPr/>
          <p:nvPr/>
        </p:nvGrpSpPr>
        <p:grpSpPr>
          <a:xfrm>
            <a:off x="8479358" y="1120870"/>
            <a:ext cx="3556520" cy="2056488"/>
            <a:chOff x="8479358" y="1120870"/>
            <a:chExt cx="3556520" cy="2056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0CF160-98DA-4AC3-928E-F005E92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9358" y="1532084"/>
              <a:ext cx="3556520" cy="164527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369C37-F181-41B5-A98F-BB830A01D821}"/>
                </a:ext>
              </a:extLst>
            </p:cNvPr>
            <p:cNvSpPr txBox="1"/>
            <p:nvPr/>
          </p:nvSpPr>
          <p:spPr>
            <a:xfrm>
              <a:off x="8977336" y="1120870"/>
              <a:ext cx="2730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 local models on the data samples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2F24B5-80E0-415C-9E8B-EC4A67DB24D0}"/>
              </a:ext>
            </a:extLst>
          </p:cNvPr>
          <p:cNvGrpSpPr/>
          <p:nvPr/>
        </p:nvGrpSpPr>
        <p:grpSpPr>
          <a:xfrm>
            <a:off x="8485414" y="3859556"/>
            <a:ext cx="3641226" cy="2117818"/>
            <a:chOff x="8485414" y="3859556"/>
            <a:chExt cx="3641226" cy="21178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0953C6-0614-4FC0-AAC9-75B46B466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5414" y="3859556"/>
              <a:ext cx="3641226" cy="161576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A810292-6878-43A6-AD34-F74B7637B652}"/>
                </a:ext>
              </a:extLst>
            </p:cNvPr>
            <p:cNvSpPr txBox="1"/>
            <p:nvPr/>
          </p:nvSpPr>
          <p:spPr>
            <a:xfrm>
              <a:off x="8547532" y="5700375"/>
              <a:ext cx="3276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Sharing the model weights to the central model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70A4FD7-835F-45B1-9BB5-74FB1E8001C0}"/>
              </a:ext>
            </a:extLst>
          </p:cNvPr>
          <p:cNvGrpSpPr/>
          <p:nvPr/>
        </p:nvGrpSpPr>
        <p:grpSpPr>
          <a:xfrm>
            <a:off x="4298265" y="3895891"/>
            <a:ext cx="3636131" cy="2156014"/>
            <a:chOff x="4298265" y="3895891"/>
            <a:chExt cx="3636131" cy="21560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4A8C11-22DC-4ACD-9CF2-EA60297F5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8265" y="3895891"/>
              <a:ext cx="3636131" cy="161576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E90DFE-CF70-427B-92AE-ED42ACF93F5C}"/>
                </a:ext>
              </a:extLst>
            </p:cNvPr>
            <p:cNvSpPr txBox="1"/>
            <p:nvPr/>
          </p:nvSpPr>
          <p:spPr>
            <a:xfrm>
              <a:off x="4594406" y="5774906"/>
              <a:ext cx="28733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models weights are being averaged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3CB2D8F-BA3C-47F4-9B07-422C746EEA4E}"/>
              </a:ext>
            </a:extLst>
          </p:cNvPr>
          <p:cNvGrpSpPr/>
          <p:nvPr/>
        </p:nvGrpSpPr>
        <p:grpSpPr>
          <a:xfrm>
            <a:off x="132271" y="3913112"/>
            <a:ext cx="3617811" cy="2134015"/>
            <a:chOff x="132271" y="3913112"/>
            <a:chExt cx="3617811" cy="213401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6E3105-8CA2-4D74-B21A-C7E6FC778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271" y="3913112"/>
              <a:ext cx="3617811" cy="161575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738B71-B650-4352-8DE8-AF70AF2A58D2}"/>
                </a:ext>
              </a:extLst>
            </p:cNvPr>
            <p:cNvSpPr txBox="1"/>
            <p:nvPr/>
          </p:nvSpPr>
          <p:spPr>
            <a:xfrm>
              <a:off x="347052" y="5770128"/>
              <a:ext cx="31104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Averaged weights are sent to the local clients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6301EB-D4B3-4A46-8485-872FFF8D9E48}"/>
              </a:ext>
            </a:extLst>
          </p:cNvPr>
          <p:cNvCxnSpPr>
            <a:cxnSpLocks/>
          </p:cNvCxnSpPr>
          <p:nvPr/>
        </p:nvCxnSpPr>
        <p:spPr>
          <a:xfrm flipH="1">
            <a:off x="3744025" y="4667439"/>
            <a:ext cx="511199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B6BC18C-F0E8-4853-B173-ED25624129DF}"/>
              </a:ext>
            </a:extLst>
          </p:cNvPr>
          <p:cNvGrpSpPr/>
          <p:nvPr/>
        </p:nvGrpSpPr>
        <p:grpSpPr>
          <a:xfrm>
            <a:off x="156121" y="1088473"/>
            <a:ext cx="3555571" cy="2093420"/>
            <a:chOff x="156121" y="1088473"/>
            <a:chExt cx="3555571" cy="209342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303E227-0652-42B5-905E-EA9D9643A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121" y="1459706"/>
              <a:ext cx="3555571" cy="172218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794DC2-82C6-495A-AB4F-CE6BCE8A3209}"/>
                </a:ext>
              </a:extLst>
            </p:cNvPr>
            <p:cNvSpPr txBox="1"/>
            <p:nvPr/>
          </p:nvSpPr>
          <p:spPr>
            <a:xfrm>
              <a:off x="951535" y="1088473"/>
              <a:ext cx="1693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preparation (IID)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894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C17A-15EC-4502-82EA-CD2331F6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004" y="-528089"/>
            <a:ext cx="10823018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| Ingestion | Preprocessing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FEAB71-8CCF-4F35-8BA7-7C4D6D8F660C}"/>
              </a:ext>
            </a:extLst>
          </p:cNvPr>
          <p:cNvSpPr/>
          <p:nvPr/>
        </p:nvSpPr>
        <p:spPr>
          <a:xfrm>
            <a:off x="2456778" y="1166438"/>
            <a:ext cx="93414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MNIST Dataset - 28 * 28 pixel grayscale images of numbers from 0 to 9.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DA03B-22EE-4967-B222-E8C2A5630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8" y="1060000"/>
            <a:ext cx="2225593" cy="16476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5EA680-233F-46F1-A9C4-5FA95DFB5580}"/>
              </a:ext>
            </a:extLst>
          </p:cNvPr>
          <p:cNvSpPr/>
          <p:nvPr/>
        </p:nvSpPr>
        <p:spPr>
          <a:xfrm>
            <a:off x="2456778" y="1596497"/>
            <a:ext cx="86148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MNIST data set does not contain each label equally.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95359-C614-4E13-932D-62D5AB1120D5}"/>
              </a:ext>
            </a:extLst>
          </p:cNvPr>
          <p:cNvSpPr/>
          <p:nvPr/>
        </p:nvSpPr>
        <p:spPr>
          <a:xfrm>
            <a:off x="2456778" y="2003926"/>
            <a:ext cx="86347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IID sampling of the training data needed.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29BFCF-5AE6-4663-BF84-73495FF4601B}"/>
              </a:ext>
            </a:extLst>
          </p:cNvPr>
          <p:cNvSpPr/>
          <p:nvPr/>
        </p:nvSpPr>
        <p:spPr>
          <a:xfrm>
            <a:off x="2456778" y="2393001"/>
            <a:ext cx="72650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fulfill the IID requirement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054DA-D732-40F2-9698-AECDFC841B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9" t="7419" r="4375" b="4013"/>
          <a:stretch/>
        </p:blipFill>
        <p:spPr>
          <a:xfrm>
            <a:off x="8159272" y="1147311"/>
            <a:ext cx="3293764" cy="1649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2BEFD9-672B-487C-8B62-6D19FEB3CE38}"/>
              </a:ext>
            </a:extLst>
          </p:cNvPr>
          <p:cNvSpPr/>
          <p:nvPr/>
        </p:nvSpPr>
        <p:spPr>
          <a:xfrm>
            <a:off x="1895017" y="3959313"/>
            <a:ext cx="1618892" cy="1375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D6D80F-EEA2-4933-A634-06AFC7B795B6}"/>
              </a:ext>
            </a:extLst>
          </p:cNvPr>
          <p:cNvSpPr/>
          <p:nvPr/>
        </p:nvSpPr>
        <p:spPr>
          <a:xfrm>
            <a:off x="1771687" y="5585325"/>
            <a:ext cx="23945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Shuffling data and building dictionary for indexes of labels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1C27AF-F8C6-4635-9648-D416C7EABB36}"/>
              </a:ext>
            </a:extLst>
          </p:cNvPr>
          <p:cNvSpPr/>
          <p:nvPr/>
        </p:nvSpPr>
        <p:spPr>
          <a:xfrm>
            <a:off x="4630813" y="5585324"/>
            <a:ext cx="22907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of client dataset dictionaries with shuffled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8EDA1B-28B5-4D26-A8D7-0878EF818292}"/>
              </a:ext>
            </a:extLst>
          </p:cNvPr>
          <p:cNvSpPr/>
          <p:nvPr/>
        </p:nvSpPr>
        <p:spPr>
          <a:xfrm>
            <a:off x="7396182" y="5570300"/>
            <a:ext cx="21950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of client datasets with previous steps’ dictionaries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892E99-4EF1-4C93-A492-9AE7125EE99F}"/>
              </a:ext>
            </a:extLst>
          </p:cNvPr>
          <p:cNvSpPr/>
          <p:nvPr/>
        </p:nvSpPr>
        <p:spPr>
          <a:xfrm>
            <a:off x="4706447" y="4014002"/>
            <a:ext cx="1618892" cy="13751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F7CB6-593E-414B-9020-3332D1EC481C}"/>
              </a:ext>
            </a:extLst>
          </p:cNvPr>
          <p:cNvSpPr/>
          <p:nvPr/>
        </p:nvSpPr>
        <p:spPr>
          <a:xfrm>
            <a:off x="7485554" y="3976644"/>
            <a:ext cx="1618892" cy="13751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4F44241-61B0-49D0-83DB-5FB74417B040}"/>
              </a:ext>
            </a:extLst>
          </p:cNvPr>
          <p:cNvCxnSpPr/>
          <p:nvPr/>
        </p:nvCxnSpPr>
        <p:spPr>
          <a:xfrm>
            <a:off x="3750418" y="4646867"/>
            <a:ext cx="829622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Shuffle icon - Free download on Iconfinder">
            <a:extLst>
              <a:ext uri="{FF2B5EF4-FFF2-40B4-BE49-F238E27FC236}">
                <a16:creationId xmlns:a16="http://schemas.microsoft.com/office/drawing/2014/main" id="{FBDA3AFB-FBD1-40DA-B1F9-431E9E5DF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659" y="4043618"/>
            <a:ext cx="1243566" cy="1243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AC6C3C-2D40-4946-95B5-0AF7CD5349BE}"/>
              </a:ext>
            </a:extLst>
          </p:cNvPr>
          <p:cNvCxnSpPr/>
          <p:nvPr/>
        </p:nvCxnSpPr>
        <p:spPr>
          <a:xfrm>
            <a:off x="6484152" y="4636681"/>
            <a:ext cx="829622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Clients, customers, data, database, people, users icon - Download on  Iconfinder">
            <a:extLst>
              <a:ext uri="{FF2B5EF4-FFF2-40B4-BE49-F238E27FC236}">
                <a16:creationId xmlns:a16="http://schemas.microsoft.com/office/drawing/2014/main" id="{66F3DCCD-AA72-4DA6-B2D9-CE4ACDE9F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314" y="4139587"/>
            <a:ext cx="1194834" cy="1194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atabase, information, line, merge icon - Download on Iconfinder">
            <a:extLst>
              <a:ext uri="{FF2B5EF4-FFF2-40B4-BE49-F238E27FC236}">
                <a16:creationId xmlns:a16="http://schemas.microsoft.com/office/drawing/2014/main" id="{95F704D1-0B69-45F5-A683-9A0CF58D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882" y="4119365"/>
            <a:ext cx="1114236" cy="1114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0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42B18-3824-471B-B760-444C51182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074" y="34448"/>
            <a:ext cx="3062608" cy="67750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Cleaning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BD2ED-1ED5-465D-970F-3BD17CCEACF2}"/>
              </a:ext>
            </a:extLst>
          </p:cNvPr>
          <p:cNvSpPr/>
          <p:nvPr/>
        </p:nvSpPr>
        <p:spPr>
          <a:xfrm>
            <a:off x="379609" y="808576"/>
            <a:ext cx="26421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Heatmap for each label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E8FD91-0A9A-4969-BA81-2202B698ACD3}"/>
              </a:ext>
            </a:extLst>
          </p:cNvPr>
          <p:cNvSpPr/>
          <p:nvPr/>
        </p:nvSpPr>
        <p:spPr>
          <a:xfrm>
            <a:off x="8100730" y="2050495"/>
            <a:ext cx="27169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the pixel values of the images to a range between 0 and 1 by dividing to 255.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AFAB81-791D-4BD2-B0EE-86715FBEC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979" y="3401797"/>
            <a:ext cx="3873020" cy="868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DD7D1D3-E225-4373-9C32-83A9CB5ED869}"/>
              </a:ext>
            </a:extLst>
          </p:cNvPr>
          <p:cNvSpPr/>
          <p:nvPr/>
        </p:nvSpPr>
        <p:spPr>
          <a:xfrm>
            <a:off x="4315701" y="768529"/>
            <a:ext cx="26421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detection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49B8EE-7437-413A-8E94-AE02DE50CBE9}"/>
              </a:ext>
            </a:extLst>
          </p:cNvPr>
          <p:cNvGrpSpPr/>
          <p:nvPr/>
        </p:nvGrpSpPr>
        <p:grpSpPr>
          <a:xfrm>
            <a:off x="4265159" y="1353867"/>
            <a:ext cx="7751228" cy="5057685"/>
            <a:chOff x="4003186" y="1370043"/>
            <a:chExt cx="7751228" cy="505768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877F252-B8D6-426C-BF1F-3D76010A4DA2}"/>
                </a:ext>
              </a:extLst>
            </p:cNvPr>
            <p:cNvSpPr/>
            <p:nvPr/>
          </p:nvSpPr>
          <p:spPr>
            <a:xfrm>
              <a:off x="4003186" y="5689064"/>
              <a:ext cx="300968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Indices of outlier images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</a:p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[41453, 24798, 25315, 36193, 29489, 25317, 8488, 59423, 8586, 18598] 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ADA85BE-C33C-4415-AD89-49A02AE04B6E}"/>
                </a:ext>
              </a:extLst>
            </p:cNvPr>
            <p:cNvGrpSpPr/>
            <p:nvPr/>
          </p:nvGrpSpPr>
          <p:grpSpPr>
            <a:xfrm>
              <a:off x="4011463" y="1370043"/>
              <a:ext cx="7742951" cy="4152689"/>
              <a:chOff x="4011463" y="1370043"/>
              <a:chExt cx="7742951" cy="415268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010319D-A3E6-493B-8A9F-7C9E45647544}"/>
                  </a:ext>
                </a:extLst>
              </p:cNvPr>
              <p:cNvSpPr/>
              <p:nvPr/>
            </p:nvSpPr>
            <p:spPr>
              <a:xfrm>
                <a:off x="4011463" y="2394201"/>
                <a:ext cx="774295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Defining outlier threshold – (100).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C559556-471A-4FD3-A3D8-6AD2CDEE575F}"/>
                  </a:ext>
                </a:extLst>
              </p:cNvPr>
              <p:cNvSpPr/>
              <p:nvPr/>
            </p:nvSpPr>
            <p:spPr>
              <a:xfrm>
                <a:off x="4029628" y="1370043"/>
                <a:ext cx="271695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Calculating the Euclidean distance between samples and the mean image.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932A4D4-5F2B-4722-BA6E-BA522624C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7437" y="3327693"/>
                <a:ext cx="2769842" cy="219503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310B4CD-7857-4972-B525-2AFCB354A740}"/>
              </a:ext>
            </a:extLst>
          </p:cNvPr>
          <p:cNvSpPr/>
          <p:nvPr/>
        </p:nvSpPr>
        <p:spPr>
          <a:xfrm>
            <a:off x="8100730" y="748016"/>
            <a:ext cx="26421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086D4C7-7E1D-402C-BB96-89ADA557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981" y="4632612"/>
            <a:ext cx="3873018" cy="868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75845E6-55C2-4914-9067-B389BC201A22}"/>
              </a:ext>
            </a:extLst>
          </p:cNvPr>
          <p:cNvSpPr/>
          <p:nvPr/>
        </p:nvSpPr>
        <p:spPr>
          <a:xfrm>
            <a:off x="8802863" y="3094468"/>
            <a:ext cx="30802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normalization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B34592-7639-495E-8E84-B273A44D34FD}"/>
              </a:ext>
            </a:extLst>
          </p:cNvPr>
          <p:cNvSpPr/>
          <p:nvPr/>
        </p:nvSpPr>
        <p:spPr>
          <a:xfrm>
            <a:off x="8893698" y="4338218"/>
            <a:ext cx="30802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normalization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354E03-C466-4056-997B-8E7FF4D4CDE9}"/>
              </a:ext>
            </a:extLst>
          </p:cNvPr>
          <p:cNvSpPr/>
          <p:nvPr/>
        </p:nvSpPr>
        <p:spPr>
          <a:xfrm>
            <a:off x="8100730" y="1207356"/>
            <a:ext cx="24745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scaling to ensure all features (pixels) are on a similar scale.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C7B7C4-5361-4E6E-96FF-AF2BE6FAEEBB}"/>
              </a:ext>
            </a:extLst>
          </p:cNvPr>
          <p:cNvGrpSpPr/>
          <p:nvPr/>
        </p:nvGrpSpPr>
        <p:grpSpPr>
          <a:xfrm>
            <a:off x="379609" y="1426113"/>
            <a:ext cx="3055895" cy="4864447"/>
            <a:chOff x="379609" y="1426113"/>
            <a:chExt cx="3055895" cy="486444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CDE01BE-6649-41A6-99C5-A131300DC287}"/>
                </a:ext>
              </a:extLst>
            </p:cNvPr>
            <p:cNvGrpSpPr/>
            <p:nvPr/>
          </p:nvGrpSpPr>
          <p:grpSpPr>
            <a:xfrm>
              <a:off x="379609" y="1426113"/>
              <a:ext cx="3055895" cy="1805997"/>
              <a:chOff x="379609" y="1426113"/>
              <a:chExt cx="3055895" cy="180599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3EAEEDB-7928-41F4-AC24-C234C0962417}"/>
                  </a:ext>
                </a:extLst>
              </p:cNvPr>
              <p:cNvSpPr/>
              <p:nvPr/>
            </p:nvSpPr>
            <p:spPr>
              <a:xfrm>
                <a:off x="379609" y="1426113"/>
                <a:ext cx="305589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Calculated the mean image (2000 random samples) for building heatmap.  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020751F-A8BB-4AFE-9E17-B1AE5C42378C}"/>
                  </a:ext>
                </a:extLst>
              </p:cNvPr>
              <p:cNvSpPr/>
              <p:nvPr/>
            </p:nvSpPr>
            <p:spPr>
              <a:xfrm>
                <a:off x="379609" y="2401113"/>
                <a:ext cx="247455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image - array mean values reshaped into a 28x28 matrix.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2D6121-6ABD-4D80-9CD7-DBC458ACE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001" y="3401797"/>
              <a:ext cx="2747233" cy="2888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23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8" grpId="0"/>
      <p:bldP spid="20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CFB9-A611-45AC-8DC0-CFF03B164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861" y="46262"/>
            <a:ext cx="2797837" cy="684250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ECA221-78BD-4117-93E5-91172C63EE4C}"/>
              </a:ext>
            </a:extLst>
          </p:cNvPr>
          <p:cNvSpPr/>
          <p:nvPr/>
        </p:nvSpPr>
        <p:spPr>
          <a:xfrm>
            <a:off x="506192" y="1163033"/>
            <a:ext cx="4259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3-layer model was created for the classification process.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7E2755-4D4A-44BF-A87C-43E9C909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77" y="5370978"/>
            <a:ext cx="4995647" cy="851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MNIST training with Multi Layer Perceptron">
            <a:extLst>
              <a:ext uri="{FF2B5EF4-FFF2-40B4-BE49-F238E27FC236}">
                <a16:creationId xmlns:a16="http://schemas.microsoft.com/office/drawing/2014/main" id="{F569978E-8A29-446B-A10D-11CC47493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36" y="2278221"/>
            <a:ext cx="4995648" cy="2384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6D2149C-F053-4085-BB7B-D3750DA2A84B}"/>
              </a:ext>
            </a:extLst>
          </p:cNvPr>
          <p:cNvSpPr/>
          <p:nvPr/>
        </p:nvSpPr>
        <p:spPr>
          <a:xfrm>
            <a:off x="6006722" y="1068422"/>
            <a:ext cx="4259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1420408-E4AD-444E-957A-D62A398FA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15583"/>
            <a:ext cx="5167470" cy="478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7448F6-02EC-4DA2-87BB-EC220C3F179E}"/>
              </a:ext>
            </a:extLst>
          </p:cNvPr>
          <p:cNvSpPr/>
          <p:nvPr/>
        </p:nvSpPr>
        <p:spPr>
          <a:xfrm>
            <a:off x="6006722" y="1068422"/>
            <a:ext cx="1133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en-US" dirty="0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2F68A520-1E66-43BA-962C-773C29AF3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724" y="1603466"/>
            <a:ext cx="5700965" cy="398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30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3212-DE57-425B-80F2-1489E8E04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540" y="-36330"/>
            <a:ext cx="4302879" cy="733207"/>
          </a:xfrm>
        </p:spPr>
        <p:txBody>
          <a:bodyPr>
            <a:normAutofit fontScale="90000"/>
          </a:bodyPr>
          <a:lstStyle/>
          <a:p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Federated averaging methods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0E86C-7B8D-49A2-AAD7-2B4D23E7B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572" y="799434"/>
            <a:ext cx="10018713" cy="490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Federated learning functions implemented: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FB5CC2-7209-4595-A3D9-4C4F361F3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040" y="2480987"/>
            <a:ext cx="3987379" cy="24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7662115-788D-4D72-9426-ED726A6DDB7A}"/>
              </a:ext>
            </a:extLst>
          </p:cNvPr>
          <p:cNvCxnSpPr>
            <a:cxnSpLocks/>
            <a:endCxn id="3076" idx="3"/>
          </p:cNvCxnSpPr>
          <p:nvPr/>
        </p:nvCxnSpPr>
        <p:spPr>
          <a:xfrm rot="10800000">
            <a:off x="2816635" y="2451986"/>
            <a:ext cx="2262754" cy="600482"/>
          </a:xfrm>
          <a:prstGeom prst="bentConnector3">
            <a:avLst/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434E207-45A9-4B7B-BC2E-1488F0079FD2}"/>
              </a:ext>
            </a:extLst>
          </p:cNvPr>
          <p:cNvCxnSpPr>
            <a:cxnSpLocks/>
          </p:cNvCxnSpPr>
          <p:nvPr/>
        </p:nvCxnSpPr>
        <p:spPr>
          <a:xfrm rot="10800000">
            <a:off x="1404910" y="2743204"/>
            <a:ext cx="2458583" cy="1495738"/>
          </a:xfrm>
          <a:prstGeom prst="bentConnector3">
            <a:avLst>
              <a:gd name="adj1" fmla="val 118227"/>
            </a:avLst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98786EB-91C8-4633-B232-DAF1BB24D890}"/>
              </a:ext>
            </a:extLst>
          </p:cNvPr>
          <p:cNvCxnSpPr>
            <a:cxnSpLocks/>
          </p:cNvCxnSpPr>
          <p:nvPr/>
        </p:nvCxnSpPr>
        <p:spPr>
          <a:xfrm rot="10800000">
            <a:off x="1435182" y="2413022"/>
            <a:ext cx="4094992" cy="2508688"/>
          </a:xfrm>
          <a:prstGeom prst="bentConnector3">
            <a:avLst>
              <a:gd name="adj1" fmla="val 119059"/>
            </a:avLst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1A91C8B-902D-44B0-896F-41B261FE7771}"/>
              </a:ext>
            </a:extLst>
          </p:cNvPr>
          <p:cNvCxnSpPr>
            <a:cxnSpLocks/>
          </p:cNvCxnSpPr>
          <p:nvPr/>
        </p:nvCxnSpPr>
        <p:spPr>
          <a:xfrm rot="10800000">
            <a:off x="1435182" y="2143696"/>
            <a:ext cx="5528797" cy="3047347"/>
          </a:xfrm>
          <a:prstGeom prst="bentConnector3">
            <a:avLst>
              <a:gd name="adj1" fmla="val 120975"/>
            </a:avLst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B33509A-3094-4EFB-95BE-E3501C1F3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40" y="1864778"/>
            <a:ext cx="1466195" cy="117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31CBB854-CE53-4FE1-A2FB-B470C868DE24}"/>
              </a:ext>
            </a:extLst>
          </p:cNvPr>
          <p:cNvCxnSpPr>
            <a:cxnSpLocks/>
          </p:cNvCxnSpPr>
          <p:nvPr/>
        </p:nvCxnSpPr>
        <p:spPr>
          <a:xfrm flipV="1">
            <a:off x="6063449" y="981619"/>
            <a:ext cx="2770387" cy="2346081"/>
          </a:xfrm>
          <a:prstGeom prst="bentConnector3">
            <a:avLst>
              <a:gd name="adj1" fmla="val 268"/>
            </a:avLst>
          </a:prstGeom>
          <a:ln w="19050">
            <a:solidFill>
              <a:srgbClr val="7030A0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4713C5-4D72-4C58-B025-77548F4F5AD3}"/>
              </a:ext>
            </a:extLst>
          </p:cNvPr>
          <p:cNvCxnSpPr/>
          <p:nvPr/>
        </p:nvCxnSpPr>
        <p:spPr>
          <a:xfrm>
            <a:off x="6963979" y="4723395"/>
            <a:ext cx="0" cy="46947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ACDF0D-6479-4A9E-86CB-CB6EE1C2FF8F}"/>
              </a:ext>
            </a:extLst>
          </p:cNvPr>
          <p:cNvCxnSpPr>
            <a:cxnSpLocks/>
          </p:cNvCxnSpPr>
          <p:nvPr/>
        </p:nvCxnSpPr>
        <p:spPr>
          <a:xfrm>
            <a:off x="5536230" y="4711283"/>
            <a:ext cx="0" cy="208916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EB615B0-E758-4D8B-9369-9D4403B179D0}"/>
              </a:ext>
            </a:extLst>
          </p:cNvPr>
          <p:cNvSpPr/>
          <p:nvPr/>
        </p:nvSpPr>
        <p:spPr>
          <a:xfrm>
            <a:off x="1047272" y="1536164"/>
            <a:ext cx="3237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create_model_optimizer_criterion_dict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2941F7-0EFC-48E5-AEF9-3C86168E93D4}"/>
              </a:ext>
            </a:extLst>
          </p:cNvPr>
          <p:cNvSpPr/>
          <p:nvPr/>
        </p:nvSpPr>
        <p:spPr>
          <a:xfrm>
            <a:off x="6805405" y="732704"/>
            <a:ext cx="15071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get_averaged_weights</a:t>
            </a:r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2718CE-85ED-4CA3-B9E7-5D8D7F33D151}"/>
              </a:ext>
            </a:extLst>
          </p:cNvPr>
          <p:cNvSpPr/>
          <p:nvPr/>
        </p:nvSpPr>
        <p:spPr>
          <a:xfrm>
            <a:off x="6220630" y="2625955"/>
            <a:ext cx="37941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set_averaged_weights_as_main_model_weights_and_update_main_model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2DCAAB-D3FC-41A4-A82F-91C7068A203F}"/>
              </a:ext>
            </a:extLst>
          </p:cNvPr>
          <p:cNvCxnSpPr>
            <a:cxnSpLocks/>
            <a:endCxn id="1036" idx="1"/>
          </p:cNvCxnSpPr>
          <p:nvPr/>
        </p:nvCxnSpPr>
        <p:spPr>
          <a:xfrm flipV="1">
            <a:off x="5925637" y="3037847"/>
            <a:ext cx="4246640" cy="4139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0C08666-49EF-4284-A397-C5FB7EE22AA7}"/>
              </a:ext>
            </a:extLst>
          </p:cNvPr>
          <p:cNvSpPr/>
          <p:nvPr/>
        </p:nvSpPr>
        <p:spPr>
          <a:xfrm>
            <a:off x="4815045" y="5898068"/>
            <a:ext cx="38005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send_main_model_to_nodes_and_update_model_dict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1497059-25E4-456A-9C75-1322ED645BA9}"/>
              </a:ext>
            </a:extLst>
          </p:cNvPr>
          <p:cNvCxnSpPr>
            <a:cxnSpLocks/>
            <a:endCxn id="1038" idx="1"/>
          </p:cNvCxnSpPr>
          <p:nvPr/>
        </p:nvCxnSpPr>
        <p:spPr>
          <a:xfrm>
            <a:off x="4875421" y="3539419"/>
            <a:ext cx="3472394" cy="2306066"/>
          </a:xfrm>
          <a:prstGeom prst="bentConnector3">
            <a:avLst>
              <a:gd name="adj1" fmla="val 298"/>
            </a:avLst>
          </a:prstGeom>
          <a:ln w="190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344C835-C5EC-4A9D-AAEA-66164018F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88" y="537129"/>
            <a:ext cx="1542410" cy="112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0403123-2C31-4205-AD6A-A0EFC8F1D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277" y="2480987"/>
            <a:ext cx="1478672" cy="111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80D317E-9875-4FB6-BFC8-470359A26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815" y="5253280"/>
            <a:ext cx="1478673" cy="118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025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6A7C-DF80-47DD-ADF1-60FCEDA71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8337" y="299641"/>
            <a:ext cx="7406017" cy="411537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 and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b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81FB-2920-4563-8F03-4A7B2BB1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160" y="796520"/>
            <a:ext cx="7220447" cy="4115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Dependent variable : 	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of the main classification model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BBC933-3F72-4A18-92FD-5DE7324C6B62}"/>
              </a:ext>
            </a:extLst>
          </p:cNvPr>
          <p:cNvSpPr txBox="1">
            <a:spLocks/>
          </p:cNvSpPr>
          <p:nvPr/>
        </p:nvSpPr>
        <p:spPr>
          <a:xfrm>
            <a:off x="1554160" y="1105113"/>
            <a:ext cx="7577140" cy="751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Independent variables 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5AA69E-8E4E-400B-9526-33862A9BB0DD}"/>
              </a:ext>
            </a:extLst>
          </p:cNvPr>
          <p:cNvSpPr/>
          <p:nvPr/>
        </p:nvSpPr>
        <p:spPr>
          <a:xfrm>
            <a:off x="4316439" y="135813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clients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epochs for training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size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B21A44-27F1-4C5D-AC86-9FE3CD78EFEF}"/>
              </a:ext>
            </a:extLst>
          </p:cNvPr>
          <p:cNvSpPr/>
          <p:nvPr/>
        </p:nvSpPr>
        <p:spPr>
          <a:xfrm>
            <a:off x="1554160" y="2940213"/>
            <a:ext cx="10629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experiments: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a series of experiments where I systematically vary the independent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while keeping other factors constant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168112F-D15A-4EF0-A16B-2439CAA8A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6937673"/>
              </p:ext>
            </p:extLst>
          </p:nvPr>
        </p:nvGraphicFramePr>
        <p:xfrm>
          <a:off x="2270664" y="3696672"/>
          <a:ext cx="7073171" cy="2951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DD9E811-197B-4E77-BBC0-4CAC85D4CD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0103466"/>
              </p:ext>
            </p:extLst>
          </p:nvPr>
        </p:nvGraphicFramePr>
        <p:xfrm>
          <a:off x="2237357" y="3826848"/>
          <a:ext cx="7139784" cy="2821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D70540D-DB14-4EA1-A247-FD5A45CF03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2286186"/>
              </p:ext>
            </p:extLst>
          </p:nvPr>
        </p:nvGraphicFramePr>
        <p:xfrm>
          <a:off x="2320623" y="3974723"/>
          <a:ext cx="7073171" cy="2673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EC4E7A1-FA3C-4DB4-AC7B-05F20C14DD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5411317"/>
              </p:ext>
            </p:extLst>
          </p:nvPr>
        </p:nvGraphicFramePr>
        <p:xfrm>
          <a:off x="2289276" y="3974723"/>
          <a:ext cx="6977091" cy="2746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48747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Graphic spid="8" grpId="0">
        <p:bldAsOne/>
      </p:bldGraphic>
      <p:bldGraphic spid="10" grpId="0">
        <p:bldAsOne/>
      </p:bldGraphic>
      <p:bldGraphic spid="9" grpId="0">
        <p:bldAsOne/>
      </p:bldGraphic>
      <p:bldGraphic spid="11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4569</TotalTime>
  <Words>1279</Words>
  <Application>Microsoft Office PowerPoint</Application>
  <PresentationFormat>Widescreen</PresentationFormat>
  <Paragraphs>159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    Course: Guided Research    Project Title: Federated Machine Learning Implementation on Image Classification  </vt:lpstr>
      <vt:lpstr>Project Objective</vt:lpstr>
      <vt:lpstr>Literature Review</vt:lpstr>
      <vt:lpstr>Solution Architecture</vt:lpstr>
      <vt:lpstr>Dataset | Ingestion | Preprocessing</vt:lpstr>
      <vt:lpstr>Dataset Cleaning</vt:lpstr>
      <vt:lpstr>Modelling</vt:lpstr>
      <vt:lpstr>Federated averaging methods</vt:lpstr>
      <vt:lpstr>Measurement and Analysis </vt:lpstr>
      <vt:lpstr>Results</vt:lpstr>
      <vt:lpstr>Conclusion and future scope</vt:lpstr>
      <vt:lpstr>References</vt:lpstr>
      <vt:lpstr>Thank You</vt:lpstr>
      <vt:lpstr>Backup</vt:lpstr>
      <vt:lpstr>FL Frameworks Under Development</vt:lpstr>
      <vt:lpstr>Applications - I</vt:lpstr>
      <vt:lpstr>Applications - II</vt:lpstr>
      <vt:lpstr>Weights Updating</vt:lpstr>
      <vt:lpstr>SGD</vt:lpstr>
      <vt:lpstr>FedAvg</vt:lpstr>
      <vt:lpstr>Euclidean distance in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Asgarov</dc:creator>
  <cp:lastModifiedBy>Ali Asgarov</cp:lastModifiedBy>
  <cp:revision>73</cp:revision>
  <dcterms:created xsi:type="dcterms:W3CDTF">2023-07-15T14:56:56Z</dcterms:created>
  <dcterms:modified xsi:type="dcterms:W3CDTF">2023-08-02T22:36:14Z</dcterms:modified>
</cp:coreProperties>
</file>